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66" r:id="rId6"/>
    <p:sldId id="269" r:id="rId7"/>
    <p:sldId id="270" r:id="rId8"/>
    <p:sldId id="260" r:id="rId9"/>
    <p:sldId id="277" r:id="rId10"/>
    <p:sldId id="289" r:id="rId11"/>
    <p:sldId id="261" r:id="rId12"/>
    <p:sldId id="279" r:id="rId13"/>
    <p:sldId id="280" r:id="rId14"/>
    <p:sldId id="281" r:id="rId15"/>
    <p:sldId id="262" r:id="rId16"/>
    <p:sldId id="282" r:id="rId17"/>
    <p:sldId id="287" r:id="rId18"/>
    <p:sldId id="291" r:id="rId19"/>
    <p:sldId id="288" r:id="rId20"/>
    <p:sldId id="293" r:id="rId21"/>
    <p:sldId id="290" r:id="rId22"/>
    <p:sldId id="2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985D"/>
    <a:srgbClr val="B5B2FF"/>
    <a:srgbClr val="724AA0"/>
    <a:srgbClr val="4F3272"/>
    <a:srgbClr val="E5C7FF"/>
    <a:srgbClr val="321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1F2B0-DEC5-4129-86C2-EF6F12963987}" v="898" dt="2018-10-03T19:56:08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31"/>
  </p:normalViewPr>
  <p:slideViewPr>
    <p:cSldViewPr snapToGrid="0" snapToObjects="1" showGuides="1">
      <p:cViewPr varScale="1">
        <p:scale>
          <a:sx n="96" d="100"/>
          <a:sy n="96" d="100"/>
        </p:scale>
        <p:origin x="68" y="356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xi vagar" userId="79ffa421e51822e2" providerId="LiveId" clId="{2ACD1CB5-5697-435F-A5D6-AA693881CE9C}"/>
    <pc:docChg chg="custSel addSld modSld sldOrd">
      <pc:chgData name="lexi vagar" userId="79ffa421e51822e2" providerId="LiveId" clId="{2ACD1CB5-5697-435F-A5D6-AA693881CE9C}" dt="2018-10-03T19:18:29.050" v="488" actId="1076"/>
      <pc:docMkLst>
        <pc:docMk/>
      </pc:docMkLst>
      <pc:sldChg chg="modSp">
        <pc:chgData name="lexi vagar" userId="79ffa421e51822e2" providerId="LiveId" clId="{2ACD1CB5-5697-435F-A5D6-AA693881CE9C}" dt="2018-10-03T18:40:02.764" v="18" actId="20577"/>
        <pc:sldMkLst>
          <pc:docMk/>
          <pc:sldMk cId="181292301" sldId="261"/>
        </pc:sldMkLst>
        <pc:spChg chg="mod">
          <ac:chgData name="lexi vagar" userId="79ffa421e51822e2" providerId="LiveId" clId="{2ACD1CB5-5697-435F-A5D6-AA693881CE9C}" dt="2018-09-30T22:58:21.275" v="0" actId="207"/>
          <ac:spMkLst>
            <pc:docMk/>
            <pc:sldMk cId="181292301" sldId="261"/>
            <ac:spMk id="2" creationId="{00000000-0000-0000-0000-000000000000}"/>
          </ac:spMkLst>
        </pc:spChg>
        <pc:spChg chg="mod">
          <ac:chgData name="lexi vagar" userId="79ffa421e51822e2" providerId="LiveId" clId="{2ACD1CB5-5697-435F-A5D6-AA693881CE9C}" dt="2018-10-03T18:40:02.764" v="18" actId="20577"/>
          <ac:spMkLst>
            <pc:docMk/>
            <pc:sldMk cId="181292301" sldId="261"/>
            <ac:spMk id="3" creationId="{00000000-0000-0000-0000-000000000000}"/>
          </ac:spMkLst>
        </pc:spChg>
      </pc:sldChg>
      <pc:sldChg chg="modSp">
        <pc:chgData name="lexi vagar" userId="79ffa421e51822e2" providerId="LiveId" clId="{2ACD1CB5-5697-435F-A5D6-AA693881CE9C}" dt="2018-10-03T19:08:52.388" v="301" actId="20577"/>
        <pc:sldMkLst>
          <pc:docMk/>
          <pc:sldMk cId="1847891461" sldId="262"/>
        </pc:sldMkLst>
        <pc:graphicFrameChg chg="modGraphic">
          <ac:chgData name="lexi vagar" userId="79ffa421e51822e2" providerId="LiveId" clId="{2ACD1CB5-5697-435F-A5D6-AA693881CE9C}" dt="2018-10-03T19:08:52.388" v="301" actId="20577"/>
          <ac:graphicFrameMkLst>
            <pc:docMk/>
            <pc:sldMk cId="1847891461" sldId="262"/>
            <ac:graphicFrameMk id="4" creationId="{00000000-0000-0000-0000-000000000000}"/>
          </ac:graphicFrameMkLst>
        </pc:graphicFrameChg>
      </pc:sldChg>
      <pc:sldChg chg="modSp">
        <pc:chgData name="lexi vagar" userId="79ffa421e51822e2" providerId="LiveId" clId="{2ACD1CB5-5697-435F-A5D6-AA693881CE9C}" dt="2018-10-03T18:42:41.732" v="144" actId="1076"/>
        <pc:sldMkLst>
          <pc:docMk/>
          <pc:sldMk cId="1308455448" sldId="270"/>
        </pc:sldMkLst>
        <pc:spChg chg="mod">
          <ac:chgData name="lexi vagar" userId="79ffa421e51822e2" providerId="LiveId" clId="{2ACD1CB5-5697-435F-A5D6-AA693881CE9C}" dt="2018-10-03T18:42:41.732" v="144" actId="1076"/>
          <ac:spMkLst>
            <pc:docMk/>
            <pc:sldMk cId="1308455448" sldId="270"/>
            <ac:spMk id="12" creationId="{00000000-0000-0000-0000-000000000000}"/>
          </ac:spMkLst>
        </pc:spChg>
      </pc:sldChg>
      <pc:sldChg chg="addSp modSp">
        <pc:chgData name="lexi vagar" userId="79ffa421e51822e2" providerId="LiveId" clId="{2ACD1CB5-5697-435F-A5D6-AA693881CE9C}" dt="2018-10-03T19:07:25.305" v="296" actId="1076"/>
        <pc:sldMkLst>
          <pc:docMk/>
          <pc:sldMk cId="1440125830" sldId="277"/>
        </pc:sldMkLst>
        <pc:graphicFrameChg chg="mod modGraphic">
          <ac:chgData name="lexi vagar" userId="79ffa421e51822e2" providerId="LiveId" clId="{2ACD1CB5-5697-435F-A5D6-AA693881CE9C}" dt="2018-10-03T18:45:40.312" v="226" actId="1076"/>
          <ac:graphicFrameMkLst>
            <pc:docMk/>
            <pc:sldMk cId="1440125830" sldId="277"/>
            <ac:graphicFrameMk id="5" creationId="{5AC67672-7F24-4118-A4F3-C6B773261306}"/>
          </ac:graphicFrameMkLst>
        </pc:graphicFrameChg>
        <pc:picChg chg="add mod">
          <ac:chgData name="lexi vagar" userId="79ffa421e51822e2" providerId="LiveId" clId="{2ACD1CB5-5697-435F-A5D6-AA693881CE9C}" dt="2018-10-03T19:07:25.305" v="296" actId="1076"/>
          <ac:picMkLst>
            <pc:docMk/>
            <pc:sldMk cId="1440125830" sldId="277"/>
            <ac:picMk id="8" creationId="{17036EA3-ECA8-4F91-8418-88A6A60DD813}"/>
          </ac:picMkLst>
        </pc:picChg>
      </pc:sldChg>
      <pc:sldChg chg="modSp modAnim">
        <pc:chgData name="lexi vagar" userId="79ffa421e51822e2" providerId="LiveId" clId="{2ACD1CB5-5697-435F-A5D6-AA693881CE9C}" dt="2018-10-03T18:47:00.074" v="279" actId="20577"/>
        <pc:sldMkLst>
          <pc:docMk/>
          <pc:sldMk cId="785750273" sldId="279"/>
        </pc:sldMkLst>
        <pc:spChg chg="mod">
          <ac:chgData name="lexi vagar" userId="79ffa421e51822e2" providerId="LiveId" clId="{2ACD1CB5-5697-435F-A5D6-AA693881CE9C}" dt="2018-09-30T22:58:40.914" v="1" actId="207"/>
          <ac:spMkLst>
            <pc:docMk/>
            <pc:sldMk cId="785750273" sldId="279"/>
            <ac:spMk id="2" creationId="{00000000-0000-0000-0000-000000000000}"/>
          </ac:spMkLst>
        </pc:spChg>
        <pc:spChg chg="mod">
          <ac:chgData name="lexi vagar" userId="79ffa421e51822e2" providerId="LiveId" clId="{2ACD1CB5-5697-435F-A5D6-AA693881CE9C}" dt="2018-10-03T18:40:12.538" v="33" actId="20577"/>
          <ac:spMkLst>
            <pc:docMk/>
            <pc:sldMk cId="785750273" sldId="279"/>
            <ac:spMk id="3" creationId="{00000000-0000-0000-0000-000000000000}"/>
          </ac:spMkLst>
        </pc:spChg>
        <pc:spChg chg="mod">
          <ac:chgData name="lexi vagar" userId="79ffa421e51822e2" providerId="LiveId" clId="{2ACD1CB5-5697-435F-A5D6-AA693881CE9C}" dt="2018-10-03T18:47:00.074" v="279" actId="20577"/>
          <ac:spMkLst>
            <pc:docMk/>
            <pc:sldMk cId="785750273" sldId="279"/>
            <ac:spMk id="14" creationId="{00000000-0000-0000-0000-000000000000}"/>
          </ac:spMkLst>
        </pc:spChg>
      </pc:sldChg>
      <pc:sldChg chg="modSp">
        <pc:chgData name="lexi vagar" userId="79ffa421e51822e2" providerId="LiveId" clId="{2ACD1CB5-5697-435F-A5D6-AA693881CE9C}" dt="2018-09-30T22:59:21.480" v="2" actId="207"/>
        <pc:sldMkLst>
          <pc:docMk/>
          <pc:sldMk cId="1375164514" sldId="280"/>
        </pc:sldMkLst>
        <pc:spChg chg="mod">
          <ac:chgData name="lexi vagar" userId="79ffa421e51822e2" providerId="LiveId" clId="{2ACD1CB5-5697-435F-A5D6-AA693881CE9C}" dt="2018-09-30T22:59:21.480" v="2" actId="207"/>
          <ac:spMkLst>
            <pc:docMk/>
            <pc:sldMk cId="1375164514" sldId="280"/>
            <ac:spMk id="2" creationId="{00000000-0000-0000-0000-000000000000}"/>
          </ac:spMkLst>
        </pc:spChg>
      </pc:sldChg>
      <pc:sldChg chg="ord">
        <pc:chgData name="lexi vagar" userId="79ffa421e51822e2" providerId="LiveId" clId="{2ACD1CB5-5697-435F-A5D6-AA693881CE9C}" dt="2018-10-03T18:42:17.865" v="143"/>
        <pc:sldMkLst>
          <pc:docMk/>
          <pc:sldMk cId="1227181255" sldId="281"/>
        </pc:sldMkLst>
      </pc:sldChg>
      <pc:sldChg chg="modSp">
        <pc:chgData name="lexi vagar" userId="79ffa421e51822e2" providerId="LiveId" clId="{2ACD1CB5-5697-435F-A5D6-AA693881CE9C}" dt="2018-10-03T19:14:45.202" v="374" actId="20577"/>
        <pc:sldMkLst>
          <pc:docMk/>
          <pc:sldMk cId="968590933" sldId="287"/>
        </pc:sldMkLst>
        <pc:spChg chg="mod">
          <ac:chgData name="lexi vagar" userId="79ffa421e51822e2" providerId="LiveId" clId="{2ACD1CB5-5697-435F-A5D6-AA693881CE9C}" dt="2018-10-03T19:14:45.202" v="374" actId="20577"/>
          <ac:spMkLst>
            <pc:docMk/>
            <pc:sldMk cId="968590933" sldId="287"/>
            <ac:spMk id="8" creationId="{00000000-0000-0000-0000-000000000000}"/>
          </ac:spMkLst>
        </pc:spChg>
      </pc:sldChg>
      <pc:sldChg chg="addSp modSp">
        <pc:chgData name="lexi vagar" userId="79ffa421e51822e2" providerId="LiveId" clId="{2ACD1CB5-5697-435F-A5D6-AA693881CE9C}" dt="2018-10-03T19:07:50.329" v="297"/>
        <pc:sldMkLst>
          <pc:docMk/>
          <pc:sldMk cId="4219671145" sldId="289"/>
        </pc:sldMkLst>
        <pc:graphicFrameChg chg="mod">
          <ac:chgData name="lexi vagar" userId="79ffa421e51822e2" providerId="LiveId" clId="{2ACD1CB5-5697-435F-A5D6-AA693881CE9C}" dt="2018-10-03T18:45:45.967" v="227" actId="1076"/>
          <ac:graphicFrameMkLst>
            <pc:docMk/>
            <pc:sldMk cId="4219671145" sldId="289"/>
            <ac:graphicFrameMk id="5" creationId="{5AC67672-7F24-4118-A4F3-C6B773261306}"/>
          </ac:graphicFrameMkLst>
        </pc:graphicFrameChg>
        <pc:picChg chg="add">
          <ac:chgData name="lexi vagar" userId="79ffa421e51822e2" providerId="LiveId" clId="{2ACD1CB5-5697-435F-A5D6-AA693881CE9C}" dt="2018-10-03T19:07:50.329" v="297"/>
          <ac:picMkLst>
            <pc:docMk/>
            <pc:sldMk cId="4219671145" sldId="289"/>
            <ac:picMk id="7" creationId="{C7C7AE31-7AD3-4DCF-8D98-5E23280A60C4}"/>
          </ac:picMkLst>
        </pc:picChg>
      </pc:sldChg>
      <pc:sldChg chg="modSp">
        <pc:chgData name="lexi vagar" userId="79ffa421e51822e2" providerId="LiveId" clId="{2ACD1CB5-5697-435F-A5D6-AA693881CE9C}" dt="2018-09-30T22:59:35.646" v="3" actId="207"/>
        <pc:sldMkLst>
          <pc:docMk/>
          <pc:sldMk cId="1779682814" sldId="290"/>
        </pc:sldMkLst>
        <pc:spChg chg="mod">
          <ac:chgData name="lexi vagar" userId="79ffa421e51822e2" providerId="LiveId" clId="{2ACD1CB5-5697-435F-A5D6-AA693881CE9C}" dt="2018-09-30T22:59:35.646" v="3" actId="207"/>
          <ac:spMkLst>
            <pc:docMk/>
            <pc:sldMk cId="1779682814" sldId="290"/>
            <ac:spMk id="2" creationId="{00000000-0000-0000-0000-000000000000}"/>
          </ac:spMkLst>
        </pc:spChg>
      </pc:sldChg>
      <pc:sldChg chg="addSp delSp modSp add ord">
        <pc:chgData name="lexi vagar" userId="79ffa421e51822e2" providerId="LiveId" clId="{2ACD1CB5-5697-435F-A5D6-AA693881CE9C}" dt="2018-10-03T19:16:14.711" v="377" actId="1076"/>
        <pc:sldMkLst>
          <pc:docMk/>
          <pc:sldMk cId="2927663607" sldId="291"/>
        </pc:sldMkLst>
        <pc:picChg chg="add del mod">
          <ac:chgData name="lexi vagar" userId="79ffa421e51822e2" providerId="LiveId" clId="{2ACD1CB5-5697-435F-A5D6-AA693881CE9C}" dt="2018-10-03T19:12:33.777" v="366" actId="478"/>
          <ac:picMkLst>
            <pc:docMk/>
            <pc:sldMk cId="2927663607" sldId="291"/>
            <ac:picMk id="3" creationId="{B46442EA-1ADE-455B-AF92-12EECC07B1E2}"/>
          </ac:picMkLst>
        </pc:picChg>
        <pc:picChg chg="add del">
          <ac:chgData name="lexi vagar" userId="79ffa421e51822e2" providerId="LiveId" clId="{2ACD1CB5-5697-435F-A5D6-AA693881CE9C}" dt="2018-10-03T19:12:38.008" v="368" actId="478"/>
          <ac:picMkLst>
            <pc:docMk/>
            <pc:sldMk cId="2927663607" sldId="291"/>
            <ac:picMk id="4" creationId="{553CB460-AD1B-492A-A2F8-37C7443B1CDB}"/>
          </ac:picMkLst>
        </pc:picChg>
        <pc:picChg chg="add del">
          <ac:chgData name="lexi vagar" userId="79ffa421e51822e2" providerId="LiveId" clId="{2ACD1CB5-5697-435F-A5D6-AA693881CE9C}" dt="2018-10-03T19:12:53.355" v="370" actId="478"/>
          <ac:picMkLst>
            <pc:docMk/>
            <pc:sldMk cId="2927663607" sldId="291"/>
            <ac:picMk id="5" creationId="{54518C39-20B3-47A7-A6B8-0E1B0F541606}"/>
          </ac:picMkLst>
        </pc:picChg>
        <pc:picChg chg="add mod">
          <ac:chgData name="lexi vagar" userId="79ffa421e51822e2" providerId="LiveId" clId="{2ACD1CB5-5697-435F-A5D6-AA693881CE9C}" dt="2018-10-03T19:16:14.711" v="377" actId="1076"/>
          <ac:picMkLst>
            <pc:docMk/>
            <pc:sldMk cId="2927663607" sldId="291"/>
            <ac:picMk id="7" creationId="{31FA015B-8FBC-4997-99D9-F4A2E3038FD6}"/>
          </ac:picMkLst>
        </pc:picChg>
      </pc:sldChg>
      <pc:sldChg chg="addSp delSp modSp add">
        <pc:chgData name="lexi vagar" userId="79ffa421e51822e2" providerId="LiveId" clId="{2ACD1CB5-5697-435F-A5D6-AA693881CE9C}" dt="2018-10-03T19:18:29.050" v="488" actId="1076"/>
        <pc:sldMkLst>
          <pc:docMk/>
          <pc:sldMk cId="4260007232" sldId="292"/>
        </pc:sldMkLst>
        <pc:spChg chg="add mod">
          <ac:chgData name="lexi vagar" userId="79ffa421e51822e2" providerId="LiveId" clId="{2ACD1CB5-5697-435F-A5D6-AA693881CE9C}" dt="2018-10-03T19:18:14.473" v="486" actId="20577"/>
          <ac:spMkLst>
            <pc:docMk/>
            <pc:sldMk cId="4260007232" sldId="292"/>
            <ac:spMk id="6" creationId="{FA7B4436-1323-424C-8F53-80BC24B301F8}"/>
          </ac:spMkLst>
        </pc:spChg>
        <pc:picChg chg="add del mod">
          <ac:chgData name="lexi vagar" userId="79ffa421e51822e2" providerId="LiveId" clId="{2ACD1CB5-5697-435F-A5D6-AA693881CE9C}" dt="2018-10-03T19:06:29.495" v="294" actId="478"/>
          <ac:picMkLst>
            <pc:docMk/>
            <pc:sldMk cId="4260007232" sldId="292"/>
            <ac:picMk id="3" creationId="{174358BF-1EC6-4E9E-892F-574BF094F9A4}"/>
          </ac:picMkLst>
        </pc:picChg>
        <pc:picChg chg="add mod">
          <ac:chgData name="lexi vagar" userId="79ffa421e51822e2" providerId="LiveId" clId="{2ACD1CB5-5697-435F-A5D6-AA693881CE9C}" dt="2018-10-03T19:18:29.050" v="488" actId="1076"/>
          <ac:picMkLst>
            <pc:docMk/>
            <pc:sldMk cId="4260007232" sldId="292"/>
            <ac:picMk id="5" creationId="{69E1C1CA-E558-4F00-A8BC-2EEA740D7DA2}"/>
          </ac:picMkLst>
        </pc:picChg>
      </pc:sldChg>
    </pc:docChg>
  </pc:docChgLst>
  <pc:docChgLst>
    <pc:chgData name="lexi vagar" userId="79ffa421e51822e2" providerId="LiveId" clId="{9BC1F2B0-DEC5-4129-86C2-EF6F12963987}"/>
    <pc:docChg chg="custSel addSld modSld">
      <pc:chgData name="lexi vagar" userId="79ffa421e51822e2" providerId="LiveId" clId="{9BC1F2B0-DEC5-4129-86C2-EF6F12963987}" dt="2018-10-03T19:56:08.459" v="408" actId="12"/>
      <pc:docMkLst>
        <pc:docMk/>
      </pc:docMkLst>
      <pc:sldChg chg="modSp">
        <pc:chgData name="lexi vagar" userId="79ffa421e51822e2" providerId="LiveId" clId="{9BC1F2B0-DEC5-4129-86C2-EF6F12963987}" dt="2018-10-03T19:56:08.459" v="408" actId="12"/>
        <pc:sldMkLst>
          <pc:docMk/>
          <pc:sldMk cId="1440125830" sldId="277"/>
        </pc:sldMkLst>
        <pc:graphicFrameChg chg="modGraphic">
          <ac:chgData name="lexi vagar" userId="79ffa421e51822e2" providerId="LiveId" clId="{9BC1F2B0-DEC5-4129-86C2-EF6F12963987}" dt="2018-10-03T19:56:08.459" v="408" actId="12"/>
          <ac:graphicFrameMkLst>
            <pc:docMk/>
            <pc:sldMk cId="1440125830" sldId="277"/>
            <ac:graphicFrameMk id="5" creationId="{5AC67672-7F24-4118-A4F3-C6B773261306}"/>
          </ac:graphicFrameMkLst>
        </pc:graphicFrameChg>
      </pc:sldChg>
      <pc:sldChg chg="modSp">
        <pc:chgData name="lexi vagar" userId="79ffa421e51822e2" providerId="LiveId" clId="{9BC1F2B0-DEC5-4129-86C2-EF6F12963987}" dt="2018-10-03T19:55:48.902" v="406" actId="12"/>
        <pc:sldMkLst>
          <pc:docMk/>
          <pc:sldMk cId="4219671145" sldId="289"/>
        </pc:sldMkLst>
        <pc:graphicFrameChg chg="modGraphic">
          <ac:chgData name="lexi vagar" userId="79ffa421e51822e2" providerId="LiveId" clId="{9BC1F2B0-DEC5-4129-86C2-EF6F12963987}" dt="2018-10-03T19:55:48.902" v="406" actId="12"/>
          <ac:graphicFrameMkLst>
            <pc:docMk/>
            <pc:sldMk cId="4219671145" sldId="289"/>
            <ac:graphicFrameMk id="5" creationId="{5AC67672-7F24-4118-A4F3-C6B773261306}"/>
          </ac:graphicFrameMkLst>
        </pc:graphicFrameChg>
      </pc:sldChg>
      <pc:sldChg chg="addSp modSp add">
        <pc:chgData name="lexi vagar" userId="79ffa421e51822e2" providerId="LiveId" clId="{9BC1F2B0-DEC5-4129-86C2-EF6F12963987}" dt="2018-10-03T19:48:33.414" v="405" actId="115"/>
        <pc:sldMkLst>
          <pc:docMk/>
          <pc:sldMk cId="3092592353" sldId="293"/>
        </pc:sldMkLst>
        <pc:spChg chg="add mod">
          <ac:chgData name="lexi vagar" userId="79ffa421e51822e2" providerId="LiveId" clId="{9BC1F2B0-DEC5-4129-86C2-EF6F12963987}" dt="2018-10-03T19:48:33.414" v="405" actId="115"/>
          <ac:spMkLst>
            <pc:docMk/>
            <pc:sldMk cId="3092592353" sldId="293"/>
            <ac:spMk id="2" creationId="{39091453-7A95-4864-9E8B-FFF245BBAC1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Implementation</a:t>
            </a:r>
            <a:r>
              <a:rPr lang="en-US" baseline="0" dirty="0"/>
              <a:t> Timeline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24-4465-A3FD-5C8779D1C09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24-4465-A3FD-5C8779D1C09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24-4465-A3FD-5C8779D1C092}"/>
              </c:ext>
            </c:extLst>
          </c:dPt>
          <c:cat>
            <c:strRef>
              <c:f>Sheet1!$A$2:$A$5</c:f>
              <c:strCache>
                <c:ptCount val="4"/>
                <c:pt idx="0">
                  <c:v>Immediate</c:v>
                </c:pt>
                <c:pt idx="1">
                  <c:v>Short Term</c:v>
                </c:pt>
                <c:pt idx="2">
                  <c:v>Medium Term</c:v>
                </c:pt>
                <c:pt idx="3">
                  <c:v>Long Term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24-4465-A3FD-5C8779D1C0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724AA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Immediate</c:v>
                </c:pt>
                <c:pt idx="1">
                  <c:v>Short Term</c:v>
                </c:pt>
                <c:pt idx="2">
                  <c:v>Medium Term</c:v>
                </c:pt>
                <c:pt idx="3">
                  <c:v>Long Term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24-4465-A3FD-5C8779D1C0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Immediate</c:v>
                </c:pt>
                <c:pt idx="1">
                  <c:v>Short Term</c:v>
                </c:pt>
                <c:pt idx="2">
                  <c:v>Medium Term</c:v>
                </c:pt>
                <c:pt idx="3">
                  <c:v>Long Term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24-4465-A3FD-5C8779D1C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2687392"/>
        <c:axId val="282687784"/>
      </c:barChart>
      <c:catAx>
        <c:axId val="282687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687784"/>
        <c:crosses val="autoZero"/>
        <c:auto val="1"/>
        <c:lblAlgn val="ctr"/>
        <c:lblOffset val="100"/>
        <c:noMultiLvlLbl val="0"/>
      </c:catAx>
      <c:valAx>
        <c:axId val="28268778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68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AC04F-91DE-C440-8309-9B1ABF105733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8698AF-DD2B-2A43-BCE6-61905D2610B3}">
      <dgm:prSet phldrT="[Text]"/>
      <dgm:spPr>
        <a:solidFill>
          <a:srgbClr val="724AA0"/>
        </a:solidFill>
      </dgm:spPr>
      <dgm:t>
        <a:bodyPr/>
        <a:lstStyle/>
        <a:p>
          <a:r>
            <a:rPr lang="en-US" dirty="0"/>
            <a:t>Opportunities</a:t>
          </a:r>
        </a:p>
      </dgm:t>
    </dgm:pt>
    <dgm:pt modelId="{49CA3164-7EB5-CB48-B2AB-383346FD9177}" type="parTrans" cxnId="{8EF7D4A7-A708-6D48-B7C9-D88D231F5422}">
      <dgm:prSet/>
      <dgm:spPr/>
      <dgm:t>
        <a:bodyPr/>
        <a:lstStyle/>
        <a:p>
          <a:endParaRPr lang="en-US"/>
        </a:p>
      </dgm:t>
    </dgm:pt>
    <dgm:pt modelId="{E04F1C87-C146-B240-8757-4CF48EEB5DC9}" type="sibTrans" cxnId="{8EF7D4A7-A708-6D48-B7C9-D88D231F5422}">
      <dgm:prSet/>
      <dgm:spPr/>
      <dgm:t>
        <a:bodyPr/>
        <a:lstStyle/>
        <a:p>
          <a:endParaRPr lang="en-US"/>
        </a:p>
      </dgm:t>
    </dgm:pt>
    <dgm:pt modelId="{20704F95-4166-FE4C-A541-6F6E79D5BBC9}">
      <dgm:prSet phldrT="[Text]"/>
      <dgm:spPr>
        <a:solidFill>
          <a:srgbClr val="4F3272"/>
        </a:solidFill>
      </dgm:spPr>
      <dgm:t>
        <a:bodyPr/>
        <a:lstStyle/>
        <a:p>
          <a:r>
            <a:rPr lang="en-US" dirty="0"/>
            <a:t>Weaknesses</a:t>
          </a:r>
        </a:p>
      </dgm:t>
    </dgm:pt>
    <dgm:pt modelId="{6561EC0B-CF6C-2C4B-903B-1A38EB9B95DD}" type="parTrans" cxnId="{F99B89F6-E2AE-0348-8E27-75879E16DF43}">
      <dgm:prSet/>
      <dgm:spPr/>
      <dgm:t>
        <a:bodyPr/>
        <a:lstStyle/>
        <a:p>
          <a:endParaRPr lang="en-US"/>
        </a:p>
      </dgm:t>
    </dgm:pt>
    <dgm:pt modelId="{03D03E17-150E-1546-93E4-CB46AF00460A}" type="sibTrans" cxnId="{F99B89F6-E2AE-0348-8E27-75879E16DF43}">
      <dgm:prSet/>
      <dgm:spPr/>
      <dgm:t>
        <a:bodyPr/>
        <a:lstStyle/>
        <a:p>
          <a:endParaRPr lang="en-US"/>
        </a:p>
      </dgm:t>
    </dgm:pt>
    <dgm:pt modelId="{B2A337EB-76EF-DB46-9818-D8C5E41F1A06}">
      <dgm:prSet phldrT="[Text]"/>
      <dgm:spPr>
        <a:solidFill>
          <a:srgbClr val="321E4B"/>
        </a:solidFill>
      </dgm:spPr>
      <dgm:t>
        <a:bodyPr/>
        <a:lstStyle/>
        <a:p>
          <a:r>
            <a:rPr lang="en-US" dirty="0"/>
            <a:t>Strengths</a:t>
          </a:r>
        </a:p>
      </dgm:t>
    </dgm:pt>
    <dgm:pt modelId="{24CA2ADB-E2D4-414D-BC68-0978102C0459}" type="parTrans" cxnId="{9136C1E0-0555-8448-B0C7-CBACAD483DD8}">
      <dgm:prSet/>
      <dgm:spPr/>
      <dgm:t>
        <a:bodyPr/>
        <a:lstStyle/>
        <a:p>
          <a:endParaRPr lang="en-US"/>
        </a:p>
      </dgm:t>
    </dgm:pt>
    <dgm:pt modelId="{06009B87-D221-274D-9B0C-2AC92945EF19}" type="sibTrans" cxnId="{9136C1E0-0555-8448-B0C7-CBACAD483DD8}">
      <dgm:prSet/>
      <dgm:spPr/>
      <dgm:t>
        <a:bodyPr/>
        <a:lstStyle/>
        <a:p>
          <a:endParaRPr lang="en-US"/>
        </a:p>
      </dgm:t>
    </dgm:pt>
    <dgm:pt modelId="{99AAAB9B-EDBB-41D6-A167-61B28A41AEED}">
      <dgm:prSet/>
      <dgm:spPr>
        <a:solidFill>
          <a:srgbClr val="B5B2FF"/>
        </a:solidFill>
      </dgm:spPr>
      <dgm:t>
        <a:bodyPr/>
        <a:lstStyle/>
        <a:p>
          <a:r>
            <a:rPr lang="en-CA" dirty="0">
              <a:solidFill>
                <a:schemeClr val="tx1"/>
              </a:solidFill>
            </a:rPr>
            <a:t>Threats</a:t>
          </a:r>
        </a:p>
      </dgm:t>
    </dgm:pt>
    <dgm:pt modelId="{680E7727-F5C5-4D01-BFAB-3A6F140F175F}" type="parTrans" cxnId="{7BE67425-C775-4233-AD9B-AE8566E777FC}">
      <dgm:prSet/>
      <dgm:spPr/>
      <dgm:t>
        <a:bodyPr/>
        <a:lstStyle/>
        <a:p>
          <a:endParaRPr lang="en-CA"/>
        </a:p>
      </dgm:t>
    </dgm:pt>
    <dgm:pt modelId="{B0AB35CE-22A5-4D4C-A2C7-29874E6D2D6F}" type="sibTrans" cxnId="{7BE67425-C775-4233-AD9B-AE8566E777FC}">
      <dgm:prSet/>
      <dgm:spPr/>
      <dgm:t>
        <a:bodyPr/>
        <a:lstStyle/>
        <a:p>
          <a:endParaRPr lang="en-CA"/>
        </a:p>
      </dgm:t>
    </dgm:pt>
    <dgm:pt modelId="{7482D0F5-1BFD-AC4E-AB72-5D30F74073F9}" type="pres">
      <dgm:prSet presAssocID="{1BEAC04F-91DE-C440-8309-9B1ABF105733}" presName="Name0" presStyleCnt="0">
        <dgm:presLayoutVars>
          <dgm:chMax val="7"/>
          <dgm:resizeHandles val="exact"/>
        </dgm:presLayoutVars>
      </dgm:prSet>
      <dgm:spPr/>
    </dgm:pt>
    <dgm:pt modelId="{E6E524D8-847D-B44F-B7DD-B63875C1ADCF}" type="pres">
      <dgm:prSet presAssocID="{1BEAC04F-91DE-C440-8309-9B1ABF105733}" presName="comp1" presStyleCnt="0"/>
      <dgm:spPr/>
    </dgm:pt>
    <dgm:pt modelId="{05C9355C-215F-CA48-B7AC-D59BE32A74F6}" type="pres">
      <dgm:prSet presAssocID="{1BEAC04F-91DE-C440-8309-9B1ABF105733}" presName="circle1" presStyleLbl="node1" presStyleIdx="0" presStyleCnt="4"/>
      <dgm:spPr/>
    </dgm:pt>
    <dgm:pt modelId="{B8D314EA-F571-D441-BBBD-FAFE23417018}" type="pres">
      <dgm:prSet presAssocID="{1BEAC04F-91DE-C440-8309-9B1ABF105733}" presName="c1text" presStyleLbl="node1" presStyleIdx="0" presStyleCnt="4">
        <dgm:presLayoutVars>
          <dgm:bulletEnabled val="1"/>
        </dgm:presLayoutVars>
      </dgm:prSet>
      <dgm:spPr/>
    </dgm:pt>
    <dgm:pt modelId="{7762D5D6-B7FE-2A47-956E-C7F48E0A16D9}" type="pres">
      <dgm:prSet presAssocID="{1BEAC04F-91DE-C440-8309-9B1ABF105733}" presName="comp2" presStyleCnt="0"/>
      <dgm:spPr/>
    </dgm:pt>
    <dgm:pt modelId="{DD6CC224-54ED-4842-9E31-9A31BAA36B3E}" type="pres">
      <dgm:prSet presAssocID="{1BEAC04F-91DE-C440-8309-9B1ABF105733}" presName="circle2" presStyleLbl="node1" presStyleIdx="1" presStyleCnt="4"/>
      <dgm:spPr/>
    </dgm:pt>
    <dgm:pt modelId="{59581344-B3BD-E74C-B9E4-C4CDAD84E61A}" type="pres">
      <dgm:prSet presAssocID="{1BEAC04F-91DE-C440-8309-9B1ABF105733}" presName="c2text" presStyleLbl="node1" presStyleIdx="1" presStyleCnt="4">
        <dgm:presLayoutVars>
          <dgm:bulletEnabled val="1"/>
        </dgm:presLayoutVars>
      </dgm:prSet>
      <dgm:spPr/>
    </dgm:pt>
    <dgm:pt modelId="{BA705493-DE2F-2C47-A650-528C633824DE}" type="pres">
      <dgm:prSet presAssocID="{1BEAC04F-91DE-C440-8309-9B1ABF105733}" presName="comp3" presStyleCnt="0"/>
      <dgm:spPr/>
    </dgm:pt>
    <dgm:pt modelId="{D2B205B8-8A77-FF4F-8A0F-B085E77A61D0}" type="pres">
      <dgm:prSet presAssocID="{1BEAC04F-91DE-C440-8309-9B1ABF105733}" presName="circle3" presStyleLbl="node1" presStyleIdx="2" presStyleCnt="4"/>
      <dgm:spPr/>
    </dgm:pt>
    <dgm:pt modelId="{14728CF3-4988-994C-9E92-DA19A81F962E}" type="pres">
      <dgm:prSet presAssocID="{1BEAC04F-91DE-C440-8309-9B1ABF105733}" presName="c3text" presStyleLbl="node1" presStyleIdx="2" presStyleCnt="4">
        <dgm:presLayoutVars>
          <dgm:bulletEnabled val="1"/>
        </dgm:presLayoutVars>
      </dgm:prSet>
      <dgm:spPr/>
    </dgm:pt>
    <dgm:pt modelId="{A35FC118-4681-4002-8701-4CD290AFA77C}" type="pres">
      <dgm:prSet presAssocID="{1BEAC04F-91DE-C440-8309-9B1ABF105733}" presName="comp4" presStyleCnt="0"/>
      <dgm:spPr/>
    </dgm:pt>
    <dgm:pt modelId="{D355BB2B-8204-4779-9B6E-9918DEB07D08}" type="pres">
      <dgm:prSet presAssocID="{1BEAC04F-91DE-C440-8309-9B1ABF105733}" presName="circle4" presStyleLbl="node1" presStyleIdx="3" presStyleCnt="4"/>
      <dgm:spPr/>
    </dgm:pt>
    <dgm:pt modelId="{20D90C0F-17C4-4839-96F9-744E56876A04}" type="pres">
      <dgm:prSet presAssocID="{1BEAC04F-91DE-C440-8309-9B1ABF105733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5E9530F-FA7A-4EB3-BC46-3AD5CB13796D}" type="presOf" srcId="{4C8698AF-DD2B-2A43-BCE6-61905D2610B3}" destId="{DD6CC224-54ED-4842-9E31-9A31BAA36B3E}" srcOrd="0" destOrd="0" presId="urn:microsoft.com/office/officeart/2005/8/layout/venn2"/>
    <dgm:cxn modelId="{7BE67425-C775-4233-AD9B-AE8566E777FC}" srcId="{1BEAC04F-91DE-C440-8309-9B1ABF105733}" destId="{99AAAB9B-EDBB-41D6-A167-61B28A41AEED}" srcOrd="0" destOrd="0" parTransId="{680E7727-F5C5-4D01-BFAB-3A6F140F175F}" sibTransId="{B0AB35CE-22A5-4D4C-A2C7-29874E6D2D6F}"/>
    <dgm:cxn modelId="{B59D2162-30B0-417F-A3F2-A782D9D0CA08}" type="presOf" srcId="{99AAAB9B-EDBB-41D6-A167-61B28A41AEED}" destId="{B8D314EA-F571-D441-BBBD-FAFE23417018}" srcOrd="1" destOrd="0" presId="urn:microsoft.com/office/officeart/2005/8/layout/venn2"/>
    <dgm:cxn modelId="{1DE78144-EFEF-4CF6-9AC9-2DFFC35D100B}" type="presOf" srcId="{4C8698AF-DD2B-2A43-BCE6-61905D2610B3}" destId="{59581344-B3BD-E74C-B9E4-C4CDAD84E61A}" srcOrd="1" destOrd="0" presId="urn:microsoft.com/office/officeart/2005/8/layout/venn2"/>
    <dgm:cxn modelId="{6F64D466-8C08-BC4A-B5E4-B4FDA232B25F}" type="presOf" srcId="{1BEAC04F-91DE-C440-8309-9B1ABF105733}" destId="{7482D0F5-1BFD-AC4E-AB72-5D30F74073F9}" srcOrd="0" destOrd="0" presId="urn:microsoft.com/office/officeart/2005/8/layout/venn2"/>
    <dgm:cxn modelId="{E9192273-DC3D-4C0E-86F8-BA8C910EC61A}" type="presOf" srcId="{99AAAB9B-EDBB-41D6-A167-61B28A41AEED}" destId="{05C9355C-215F-CA48-B7AC-D59BE32A74F6}" srcOrd="0" destOrd="0" presId="urn:microsoft.com/office/officeart/2005/8/layout/venn2"/>
    <dgm:cxn modelId="{32B3B657-3EA9-452C-972F-CD37C6E35C58}" type="presOf" srcId="{B2A337EB-76EF-DB46-9818-D8C5E41F1A06}" destId="{20D90C0F-17C4-4839-96F9-744E56876A04}" srcOrd="1" destOrd="0" presId="urn:microsoft.com/office/officeart/2005/8/layout/venn2"/>
    <dgm:cxn modelId="{8EF7D4A7-A708-6D48-B7C9-D88D231F5422}" srcId="{1BEAC04F-91DE-C440-8309-9B1ABF105733}" destId="{4C8698AF-DD2B-2A43-BCE6-61905D2610B3}" srcOrd="1" destOrd="0" parTransId="{49CA3164-7EB5-CB48-B2AB-383346FD9177}" sibTransId="{E04F1C87-C146-B240-8757-4CF48EEB5DC9}"/>
    <dgm:cxn modelId="{0C4639C9-0195-4128-99E1-0568BA30DF56}" type="presOf" srcId="{B2A337EB-76EF-DB46-9818-D8C5E41F1A06}" destId="{D355BB2B-8204-4779-9B6E-9918DEB07D08}" srcOrd="0" destOrd="0" presId="urn:microsoft.com/office/officeart/2005/8/layout/venn2"/>
    <dgm:cxn modelId="{62E5A9CE-E05A-444D-BFCE-DDCE615A222A}" type="presOf" srcId="{20704F95-4166-FE4C-A541-6F6E79D5BBC9}" destId="{D2B205B8-8A77-FF4F-8A0F-B085E77A61D0}" srcOrd="0" destOrd="0" presId="urn:microsoft.com/office/officeart/2005/8/layout/venn2"/>
    <dgm:cxn modelId="{9136C1E0-0555-8448-B0C7-CBACAD483DD8}" srcId="{1BEAC04F-91DE-C440-8309-9B1ABF105733}" destId="{B2A337EB-76EF-DB46-9818-D8C5E41F1A06}" srcOrd="3" destOrd="0" parTransId="{24CA2ADB-E2D4-414D-BC68-0978102C0459}" sibTransId="{06009B87-D221-274D-9B0C-2AC92945EF19}"/>
    <dgm:cxn modelId="{6AE0F3F2-3D1C-4CDC-A149-11D9529C171C}" type="presOf" srcId="{20704F95-4166-FE4C-A541-6F6E79D5BBC9}" destId="{14728CF3-4988-994C-9E92-DA19A81F962E}" srcOrd="1" destOrd="0" presId="urn:microsoft.com/office/officeart/2005/8/layout/venn2"/>
    <dgm:cxn modelId="{F99B89F6-E2AE-0348-8E27-75879E16DF43}" srcId="{1BEAC04F-91DE-C440-8309-9B1ABF105733}" destId="{20704F95-4166-FE4C-A541-6F6E79D5BBC9}" srcOrd="2" destOrd="0" parTransId="{6561EC0B-CF6C-2C4B-903B-1A38EB9B95DD}" sibTransId="{03D03E17-150E-1546-93E4-CB46AF00460A}"/>
    <dgm:cxn modelId="{960DDC3D-31A7-1046-B321-10DE994E050F}" type="presParOf" srcId="{7482D0F5-1BFD-AC4E-AB72-5D30F74073F9}" destId="{E6E524D8-847D-B44F-B7DD-B63875C1ADCF}" srcOrd="0" destOrd="0" presId="urn:microsoft.com/office/officeart/2005/8/layout/venn2"/>
    <dgm:cxn modelId="{724997A5-81E3-5340-82DC-88A8E38919B3}" type="presParOf" srcId="{E6E524D8-847D-B44F-B7DD-B63875C1ADCF}" destId="{05C9355C-215F-CA48-B7AC-D59BE32A74F6}" srcOrd="0" destOrd="0" presId="urn:microsoft.com/office/officeart/2005/8/layout/venn2"/>
    <dgm:cxn modelId="{F343421B-1451-8843-9490-CC6248A7B308}" type="presParOf" srcId="{E6E524D8-847D-B44F-B7DD-B63875C1ADCF}" destId="{B8D314EA-F571-D441-BBBD-FAFE23417018}" srcOrd="1" destOrd="0" presId="urn:microsoft.com/office/officeart/2005/8/layout/venn2"/>
    <dgm:cxn modelId="{8778B309-80A1-4544-A210-69A61459D535}" type="presParOf" srcId="{7482D0F5-1BFD-AC4E-AB72-5D30F74073F9}" destId="{7762D5D6-B7FE-2A47-956E-C7F48E0A16D9}" srcOrd="1" destOrd="0" presId="urn:microsoft.com/office/officeart/2005/8/layout/venn2"/>
    <dgm:cxn modelId="{2E764E21-A17C-154B-926D-57962C8ED8F6}" type="presParOf" srcId="{7762D5D6-B7FE-2A47-956E-C7F48E0A16D9}" destId="{DD6CC224-54ED-4842-9E31-9A31BAA36B3E}" srcOrd="0" destOrd="0" presId="urn:microsoft.com/office/officeart/2005/8/layout/venn2"/>
    <dgm:cxn modelId="{41E28B09-10F2-F54D-9668-7D409EEEA188}" type="presParOf" srcId="{7762D5D6-B7FE-2A47-956E-C7F48E0A16D9}" destId="{59581344-B3BD-E74C-B9E4-C4CDAD84E61A}" srcOrd="1" destOrd="0" presId="urn:microsoft.com/office/officeart/2005/8/layout/venn2"/>
    <dgm:cxn modelId="{C821CEE8-4875-5C4B-B99D-718C13605CF9}" type="presParOf" srcId="{7482D0F5-1BFD-AC4E-AB72-5D30F74073F9}" destId="{BA705493-DE2F-2C47-A650-528C633824DE}" srcOrd="2" destOrd="0" presId="urn:microsoft.com/office/officeart/2005/8/layout/venn2"/>
    <dgm:cxn modelId="{D5AFC5FC-0485-D44B-8649-CCD105D5DBA1}" type="presParOf" srcId="{BA705493-DE2F-2C47-A650-528C633824DE}" destId="{D2B205B8-8A77-FF4F-8A0F-B085E77A61D0}" srcOrd="0" destOrd="0" presId="urn:microsoft.com/office/officeart/2005/8/layout/venn2"/>
    <dgm:cxn modelId="{E7FFCE2F-7B2A-8144-B718-6C75C7C9CEB3}" type="presParOf" srcId="{BA705493-DE2F-2C47-A650-528C633824DE}" destId="{14728CF3-4988-994C-9E92-DA19A81F962E}" srcOrd="1" destOrd="0" presId="urn:microsoft.com/office/officeart/2005/8/layout/venn2"/>
    <dgm:cxn modelId="{A72B87D9-0289-4BC3-B795-2E2EBA40322F}" type="presParOf" srcId="{7482D0F5-1BFD-AC4E-AB72-5D30F74073F9}" destId="{A35FC118-4681-4002-8701-4CD290AFA77C}" srcOrd="3" destOrd="0" presId="urn:microsoft.com/office/officeart/2005/8/layout/venn2"/>
    <dgm:cxn modelId="{5636ABF1-9252-46FD-90F1-B5DC4D7C19DA}" type="presParOf" srcId="{A35FC118-4681-4002-8701-4CD290AFA77C}" destId="{D355BB2B-8204-4779-9B6E-9918DEB07D08}" srcOrd="0" destOrd="0" presId="urn:microsoft.com/office/officeart/2005/8/layout/venn2"/>
    <dgm:cxn modelId="{7192E9AF-9CF6-49EF-B6DC-A4C74DDEFDD1}" type="presParOf" srcId="{A35FC118-4681-4002-8701-4CD290AFA77C}" destId="{20D90C0F-17C4-4839-96F9-744E56876A0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AC04F-91DE-C440-8309-9B1ABF105733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82D0F5-1BFD-AC4E-AB72-5D30F74073F9}" type="pres">
      <dgm:prSet presAssocID="{1BEAC04F-91DE-C440-8309-9B1ABF105733}" presName="Name0" presStyleCnt="0">
        <dgm:presLayoutVars>
          <dgm:chMax val="7"/>
          <dgm:resizeHandles val="exact"/>
        </dgm:presLayoutVars>
      </dgm:prSet>
      <dgm:spPr/>
    </dgm:pt>
  </dgm:ptLst>
  <dgm:cxnLst>
    <dgm:cxn modelId="{14B589B4-94DB-AA4B-9F84-1235C1261D2B}" type="presOf" srcId="{1BEAC04F-91DE-C440-8309-9B1ABF105733}" destId="{7482D0F5-1BFD-AC4E-AB72-5D30F74073F9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EAC04F-91DE-C440-8309-9B1ABF105733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82D0F5-1BFD-AC4E-AB72-5D30F74073F9}" type="pres">
      <dgm:prSet presAssocID="{1BEAC04F-91DE-C440-8309-9B1ABF105733}" presName="Name0" presStyleCnt="0">
        <dgm:presLayoutVars>
          <dgm:chMax val="7"/>
          <dgm:resizeHandles val="exact"/>
        </dgm:presLayoutVars>
      </dgm:prSet>
      <dgm:spPr/>
    </dgm:pt>
  </dgm:ptLst>
  <dgm:cxnLst>
    <dgm:cxn modelId="{14B589B4-94DB-AA4B-9F84-1235C1261D2B}" type="presOf" srcId="{1BEAC04F-91DE-C440-8309-9B1ABF105733}" destId="{7482D0F5-1BFD-AC4E-AB72-5D30F74073F9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9355C-215F-CA48-B7AC-D59BE32A74F6}">
      <dsp:nvSpPr>
        <dsp:cNvPr id="0" name=""/>
        <dsp:cNvSpPr/>
      </dsp:nvSpPr>
      <dsp:spPr>
        <a:xfrm>
          <a:off x="1243390" y="0"/>
          <a:ext cx="5142290" cy="5142290"/>
        </a:xfrm>
        <a:prstGeom prst="ellipse">
          <a:avLst/>
        </a:prstGeom>
        <a:solidFill>
          <a:srgbClr val="B5B2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tx1"/>
              </a:solidFill>
            </a:rPr>
            <a:t>Threats</a:t>
          </a:r>
        </a:p>
      </dsp:txBody>
      <dsp:txXfrm>
        <a:off x="3095643" y="257114"/>
        <a:ext cx="1437784" cy="771343"/>
      </dsp:txXfrm>
    </dsp:sp>
    <dsp:sp modelId="{DD6CC224-54ED-4842-9E31-9A31BAA36B3E}">
      <dsp:nvSpPr>
        <dsp:cNvPr id="0" name=""/>
        <dsp:cNvSpPr/>
      </dsp:nvSpPr>
      <dsp:spPr>
        <a:xfrm>
          <a:off x="1757619" y="1028458"/>
          <a:ext cx="4113832" cy="4113832"/>
        </a:xfrm>
        <a:prstGeom prst="ellipse">
          <a:avLst/>
        </a:prstGeom>
        <a:solidFill>
          <a:srgbClr val="724A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Opportunities</a:t>
          </a:r>
        </a:p>
      </dsp:txBody>
      <dsp:txXfrm>
        <a:off x="3095643" y="1275287"/>
        <a:ext cx="1437784" cy="740489"/>
      </dsp:txXfrm>
    </dsp:sp>
    <dsp:sp modelId="{D2B205B8-8A77-FF4F-8A0F-B085E77A61D0}">
      <dsp:nvSpPr>
        <dsp:cNvPr id="0" name=""/>
        <dsp:cNvSpPr/>
      </dsp:nvSpPr>
      <dsp:spPr>
        <a:xfrm>
          <a:off x="2271848" y="2056915"/>
          <a:ext cx="3085374" cy="3085374"/>
        </a:xfrm>
        <a:prstGeom prst="ellipse">
          <a:avLst/>
        </a:prstGeom>
        <a:solidFill>
          <a:srgbClr val="4F327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Weaknesses</a:t>
          </a:r>
        </a:p>
      </dsp:txBody>
      <dsp:txXfrm>
        <a:off x="3095643" y="2288319"/>
        <a:ext cx="1437784" cy="694209"/>
      </dsp:txXfrm>
    </dsp:sp>
    <dsp:sp modelId="{D355BB2B-8204-4779-9B6E-9918DEB07D08}">
      <dsp:nvSpPr>
        <dsp:cNvPr id="0" name=""/>
        <dsp:cNvSpPr/>
      </dsp:nvSpPr>
      <dsp:spPr>
        <a:xfrm>
          <a:off x="2786077" y="3085374"/>
          <a:ext cx="2056916" cy="2056916"/>
        </a:xfrm>
        <a:prstGeom prst="ellipse">
          <a:avLst/>
        </a:prstGeom>
        <a:solidFill>
          <a:srgbClr val="321E4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Strengths</a:t>
          </a:r>
        </a:p>
      </dsp:txBody>
      <dsp:txXfrm>
        <a:off x="3087305" y="3599603"/>
        <a:ext cx="1454459" cy="1028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81F4-5D83-3D48-A205-2D3FD7D26055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0A9AD-2041-E944-A6CA-D5DBC9444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1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the size</a:t>
            </a:r>
            <a:r>
              <a:rPr lang="en-US" baseline="0" dirty="0"/>
              <a:t> and </a:t>
            </a:r>
            <a:r>
              <a:rPr lang="en-US" baseline="0" dirty="0" err="1"/>
              <a:t>colour</a:t>
            </a:r>
            <a:r>
              <a:rPr lang="en-US" baseline="0" dirty="0"/>
              <a:t> contrast. The client is the most important so their name is the largest with high contrast</a:t>
            </a:r>
          </a:p>
          <a:p>
            <a:endParaRPr lang="en-US" baseline="0" dirty="0"/>
          </a:p>
          <a:p>
            <a:r>
              <a:rPr lang="en-US" baseline="0" dirty="0"/>
              <a:t>Size and Contrast = Importance</a:t>
            </a:r>
          </a:p>
          <a:p>
            <a:endParaRPr lang="en-US" baseline="0" dirty="0"/>
          </a:p>
          <a:p>
            <a:r>
              <a:rPr lang="en-US" baseline="0" dirty="0" err="1"/>
              <a:t>Colour</a:t>
            </a:r>
            <a:r>
              <a:rPr lang="en-US" baseline="0" dirty="0"/>
              <a:t> is anything BUT red. Keel this as your theme </a:t>
            </a:r>
            <a:r>
              <a:rPr lang="en-US" baseline="0" dirty="0" err="1"/>
              <a:t>colour</a:t>
            </a:r>
            <a:r>
              <a:rPr lang="en-US" baseline="0" dirty="0"/>
              <a:t> throughout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2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blocks of text greater than 1</a:t>
            </a:r>
            <a:r>
              <a:rPr lang="en-US" baseline="0" dirty="0"/>
              <a:t> line, please expand the text by 0.5pt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Quantitative: Stats, Growth Rate,</a:t>
            </a:r>
            <a:r>
              <a:rPr lang="en-US" baseline="0" dirty="0"/>
              <a:t> Size, #of competitors,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Quantitative: Stats, Growth Rate,</a:t>
            </a:r>
            <a:r>
              <a:rPr lang="en-US" baseline="0" dirty="0"/>
              <a:t> Size, #of competitors,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44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blocks of text greater than 1</a:t>
            </a:r>
            <a:r>
              <a:rPr lang="en-US" baseline="0" dirty="0"/>
              <a:t> line, please expand the text by 0.5pt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A9AD-2041-E944-A6CA-D5DBC94449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4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9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8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CD65-9A55-E34D-8923-12309AFD723C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FDD75-31D5-1547-9AB3-174C10651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0A7DE-1CFA-46F9-9A0F-DC44B906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87" y="735778"/>
            <a:ext cx="2169353" cy="2118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0116" y="3172240"/>
            <a:ext cx="9436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Prepared for Graham’s Pharmacy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7491" y="4001580"/>
            <a:ext cx="332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Dynamic Consulting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903" y="5561813"/>
            <a:ext cx="7236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Team 39-Colton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Labou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, Kat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Craats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, Lexi Vagar, Roy Rao, David Smith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Cohort 4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10/04/2018</a:t>
            </a:r>
          </a:p>
        </p:txBody>
      </p:sp>
    </p:spTree>
    <p:extLst>
      <p:ext uri="{BB962C8B-B14F-4D97-AF65-F5344CB8AC3E}">
        <p14:creationId xmlns:p14="http://schemas.microsoft.com/office/powerpoint/2010/main" val="45290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Analysis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Recommendations	Implementation		Q+A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-685800" y="1208314"/>
          <a:ext cx="6105976" cy="391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898072" y="2171700"/>
            <a:ext cx="2939142" cy="2954262"/>
          </a:xfrm>
          <a:prstGeom prst="ellipse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67672-7F24-4118-A4F3-C6B773261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03999"/>
              </p:ext>
            </p:extLst>
          </p:nvPr>
        </p:nvGraphicFramePr>
        <p:xfrm>
          <a:off x="1808921" y="921313"/>
          <a:ext cx="8574156" cy="420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052">
                  <a:extLst>
                    <a:ext uri="{9D8B030D-6E8A-4147-A177-3AD203B41FA5}">
                      <a16:colId xmlns:a16="http://schemas.microsoft.com/office/drawing/2014/main" val="1126793429"/>
                    </a:ext>
                  </a:extLst>
                </a:gridCol>
                <a:gridCol w="2858052">
                  <a:extLst>
                    <a:ext uri="{9D8B030D-6E8A-4147-A177-3AD203B41FA5}">
                      <a16:colId xmlns:a16="http://schemas.microsoft.com/office/drawing/2014/main" val="4050578038"/>
                    </a:ext>
                  </a:extLst>
                </a:gridCol>
                <a:gridCol w="2858052">
                  <a:extLst>
                    <a:ext uri="{9D8B030D-6E8A-4147-A177-3AD203B41FA5}">
                      <a16:colId xmlns:a16="http://schemas.microsoft.com/office/drawing/2014/main" val="3400516125"/>
                    </a:ext>
                  </a:extLst>
                </a:gridCol>
              </a:tblGrid>
              <a:tr h="1805191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Opportunities: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Increased revenue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Capitalization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Front Of House (FOH) Products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Additional Services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Threats: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Large Corp Competitors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Changing Job and Demographic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</a:rPr>
                        <a:t>Increased Drug Costs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82047"/>
                  </a:ext>
                </a:extLst>
              </a:tr>
              <a:tr h="1200514">
                <a:tc>
                  <a:txBody>
                    <a:bodyPr/>
                    <a:lstStyle/>
                    <a:p>
                      <a:r>
                        <a:rPr lang="en-CA" sz="1400" dirty="0">
                          <a:solidFill>
                            <a:schemeClr val="tx1"/>
                          </a:solidFill>
                        </a:rPr>
                        <a:t>Implications: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Increased market share and cash flow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Operational challenges and increased expenses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613955"/>
                  </a:ext>
                </a:extLst>
              </a:tr>
              <a:tr h="1200514">
                <a:tc>
                  <a:txBody>
                    <a:bodyPr/>
                    <a:lstStyle/>
                    <a:p>
                      <a:r>
                        <a:rPr lang="en-CA" sz="1400" dirty="0">
                          <a:solidFill>
                            <a:schemeClr val="tx1"/>
                          </a:solidFill>
                        </a:rPr>
                        <a:t>Strategy: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Strong retail merchandising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Market research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Competitive pricing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Increase revenue through customer pricing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Change target market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94844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C7AE31-7AD3-4DCF-8D98-5E23280A6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424" y="860156"/>
            <a:ext cx="2863484" cy="18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</a:t>
            </a:r>
            <a:r>
              <a:rPr lang="en-US" b="1" dirty="0">
                <a:solidFill>
                  <a:schemeClr val="tx1"/>
                </a:solidFill>
              </a:rPr>
              <a:t>Recommendations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98475" y="2890157"/>
            <a:ext cx="2743200" cy="1077686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Specialize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87888" y="2890157"/>
            <a:ext cx="2743200" cy="1077686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Collaborate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30918" y="2890157"/>
            <a:ext cx="2743200" cy="1077686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Loyalty</a:t>
            </a:r>
          </a:p>
        </p:txBody>
      </p:sp>
    </p:spTree>
    <p:extLst>
      <p:ext uri="{BB962C8B-B14F-4D97-AF65-F5344CB8AC3E}">
        <p14:creationId xmlns:p14="http://schemas.microsoft.com/office/powerpoint/2010/main" val="18129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</a:t>
            </a:r>
            <a:r>
              <a:rPr lang="en-US" b="1" dirty="0">
                <a:solidFill>
                  <a:schemeClr val="tx1"/>
                </a:solidFill>
              </a:rPr>
              <a:t>Recommendations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25837" y="277585"/>
            <a:ext cx="3267302" cy="1643742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Specialize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5113" y="2620486"/>
            <a:ext cx="7641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Diabetes care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Utilize experience and knowledge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Offer specialized service and care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Keep founder values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Focus on quality over quantity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Potentially narrows target demographic</a:t>
            </a:r>
          </a:p>
        </p:txBody>
      </p:sp>
    </p:spTree>
    <p:extLst>
      <p:ext uri="{BB962C8B-B14F-4D97-AF65-F5344CB8AC3E}">
        <p14:creationId xmlns:p14="http://schemas.microsoft.com/office/powerpoint/2010/main" val="78575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</a:t>
            </a:r>
            <a:r>
              <a:rPr lang="en-US" b="1" dirty="0">
                <a:solidFill>
                  <a:schemeClr val="tx1"/>
                </a:solidFill>
              </a:rPr>
              <a:t>Recommendations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25837" y="277585"/>
            <a:ext cx="3267302" cy="1643742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Collaborate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8602" y="2370869"/>
            <a:ext cx="7641771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Ad through flyers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Talk to walk in clinics/Go mobile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Free health tests in store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Community presence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Costly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More brand recognition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spc="100" dirty="0"/>
          </a:p>
        </p:txBody>
      </p:sp>
    </p:spTree>
    <p:extLst>
      <p:ext uri="{BB962C8B-B14F-4D97-AF65-F5344CB8AC3E}">
        <p14:creationId xmlns:p14="http://schemas.microsoft.com/office/powerpoint/2010/main" val="13751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</a:t>
            </a:r>
            <a:r>
              <a:rPr lang="en-US" b="1" dirty="0">
                <a:solidFill>
                  <a:schemeClr val="tx1"/>
                </a:solidFill>
              </a:rPr>
              <a:t>Recommendations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25837" y="277585"/>
            <a:ext cx="3267302" cy="1643742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Loyalty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8602" y="2370869"/>
            <a:ext cx="7641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Points, Price, Prominence (stamp card, some tech)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Customer discounts, annual fee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All demographics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spc="100" dirty="0"/>
              <a:t>Profitable, cost effective</a:t>
            </a:r>
          </a:p>
        </p:txBody>
      </p:sp>
    </p:spTree>
    <p:extLst>
      <p:ext uri="{BB962C8B-B14F-4D97-AF65-F5344CB8AC3E}">
        <p14:creationId xmlns:p14="http://schemas.microsoft.com/office/powerpoint/2010/main" val="12271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Recommendations	Implementation		Q+A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57035"/>
              </p:ext>
            </p:extLst>
          </p:nvPr>
        </p:nvGraphicFramePr>
        <p:xfrm>
          <a:off x="1391478" y="1642818"/>
          <a:ext cx="9079125" cy="35548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5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Criteria</a:t>
                      </a:r>
                    </a:p>
                  </a:txBody>
                  <a:tcPr anchor="ctr">
                    <a:solidFill>
                      <a:srgbClr val="724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</a:t>
                      </a:r>
                    </a:p>
                  </a:txBody>
                  <a:tcPr anchor="ctr">
                    <a:solidFill>
                      <a:srgbClr val="724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</a:t>
                      </a:r>
                    </a:p>
                  </a:txBody>
                  <a:tcPr anchor="ctr">
                    <a:solidFill>
                      <a:srgbClr val="724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Incorporate </a:t>
                      </a:r>
                    </a:p>
                  </a:txBody>
                  <a:tcPr anchor="ctr">
                    <a:solidFill>
                      <a:srgbClr val="724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Loyalty</a:t>
                      </a:r>
                    </a:p>
                  </a:txBody>
                  <a:tcPr anchor="ctr">
                    <a:solidFill>
                      <a:srgbClr val="724A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Profit</a:t>
                      </a:r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5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Customer Share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5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Ease of Implementation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5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5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4.25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CCA11600-4D5F-46C7-834A-FF318D572A68}"/>
              </a:ext>
            </a:extLst>
          </p:cNvPr>
          <p:cNvSpPr/>
          <p:nvPr/>
        </p:nvSpPr>
        <p:spPr>
          <a:xfrm>
            <a:off x="9356034" y="5042445"/>
            <a:ext cx="437322" cy="41744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7891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</a:t>
            </a:r>
            <a:r>
              <a:rPr lang="en-US" b="1" dirty="0">
                <a:solidFill>
                  <a:schemeClr val="tx1"/>
                </a:solidFill>
              </a:rPr>
              <a:t>Recommendations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98475" y="2890157"/>
            <a:ext cx="2743200" cy="1077686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Local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42218" y="2366104"/>
            <a:ext cx="4307563" cy="2470939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Loyalty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77301" y="2890157"/>
            <a:ext cx="2743200" cy="1077686"/>
          </a:xfrm>
          <a:prstGeom prst="roundRect">
            <a:avLst/>
          </a:prstGeom>
          <a:solidFill>
            <a:srgbClr val="72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Collaborate</a:t>
            </a:r>
          </a:p>
        </p:txBody>
      </p:sp>
    </p:spTree>
    <p:extLst>
      <p:ext uri="{BB962C8B-B14F-4D97-AF65-F5344CB8AC3E}">
        <p14:creationId xmlns:p14="http://schemas.microsoft.com/office/powerpoint/2010/main" val="104814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9670" y="2604052"/>
            <a:ext cx="449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Details about Implementation: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Recommendations	</a:t>
            </a:r>
            <a:r>
              <a:rPr lang="en-US" b="1" dirty="0">
                <a:solidFill>
                  <a:schemeClr val="tx1"/>
                </a:solidFill>
              </a:rPr>
              <a:t>Implementation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Q+A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01005" y="161002"/>
            <a:ext cx="656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</a:schemeClr>
                </a:solidFill>
              </a:rPr>
              <a:t>Success = “Know What”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1">
                    <a:lumMod val="65000"/>
                  </a:schemeClr>
                </a:solidFill>
              </a:rPr>
              <a:t>+ </a:t>
            </a:r>
            <a:r>
              <a:rPr lang="en-US" sz="2400" i="1" dirty="0">
                <a:solidFill>
                  <a:schemeClr val="tx2"/>
                </a:solidFill>
              </a:rPr>
              <a:t>“Know How”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9581" y="3594827"/>
            <a:ext cx="4398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Cost: $10,000 tech/</a:t>
            </a:r>
            <a:r>
              <a:rPr lang="en-US" dirty="0" err="1"/>
              <a:t>RBLink</a:t>
            </a:r>
            <a:r>
              <a:rPr lang="en-US" dirty="0"/>
              <a:t> app </a:t>
            </a:r>
          </a:p>
          <a:p>
            <a:r>
              <a:rPr lang="en-US" dirty="0"/>
              <a:t>         $10,000 short run discount offsets</a:t>
            </a:r>
          </a:p>
          <a:p>
            <a:r>
              <a:rPr lang="en-US" dirty="0"/>
              <a:t>         = $20,000 net cost</a:t>
            </a:r>
          </a:p>
          <a:p>
            <a:endParaRPr lang="en-US" dirty="0"/>
          </a:p>
          <a:p>
            <a:r>
              <a:rPr lang="en-US" dirty="0"/>
              <a:t>Risks: Lose customers, Value change, Declining profits </a:t>
            </a:r>
          </a:p>
        </p:txBody>
      </p:sp>
    </p:spTree>
    <p:extLst>
      <p:ext uri="{BB962C8B-B14F-4D97-AF65-F5344CB8AC3E}">
        <p14:creationId xmlns:p14="http://schemas.microsoft.com/office/powerpoint/2010/main" val="96859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FA015B-8FBC-4997-99D9-F4A2E303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1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3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Analysis		Recommendations	</a:t>
            </a:r>
            <a:r>
              <a:rPr lang="en-US" b="1" dirty="0">
                <a:solidFill>
                  <a:schemeClr val="tx1"/>
                </a:solidFill>
              </a:rPr>
              <a:t>Implementation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Q+A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01005" y="161002"/>
            <a:ext cx="656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65000"/>
                  </a:schemeClr>
                </a:solidFill>
              </a:rPr>
              <a:t>Success = “Know What”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1">
                    <a:lumMod val="65000"/>
                  </a:schemeClr>
                </a:solidFill>
              </a:rPr>
              <a:t>+ </a:t>
            </a:r>
            <a:r>
              <a:rPr lang="en-US" sz="2400" i="1" dirty="0">
                <a:solidFill>
                  <a:schemeClr val="tx2"/>
                </a:solidFill>
              </a:rPr>
              <a:t>“Know How” 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922704708"/>
              </p:ext>
            </p:extLst>
          </p:nvPr>
        </p:nvGraphicFramePr>
        <p:xfrm>
          <a:off x="2204207" y="1460723"/>
          <a:ext cx="8271636" cy="4009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04876" y="547001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Months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359057" y="319643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197020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10243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5371" y="2262973"/>
            <a:ext cx="7881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50" dirty="0">
                <a:solidFill>
                  <a:schemeClr val="tx2"/>
                </a:solidFill>
              </a:rPr>
              <a:t>Our solution will help your Pharmacy keep traditional methods and market effectively to capture more unique market share. </a:t>
            </a:r>
          </a:p>
        </p:txBody>
      </p:sp>
    </p:spTree>
    <p:extLst>
      <p:ext uri="{BB962C8B-B14F-4D97-AF65-F5344CB8AC3E}">
        <p14:creationId xmlns:p14="http://schemas.microsoft.com/office/powerpoint/2010/main" val="166196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91453-7A95-4864-9E8B-FFF245BBAC15}"/>
              </a:ext>
            </a:extLst>
          </p:cNvPr>
          <p:cNvSpPr txBox="1"/>
          <p:nvPr/>
        </p:nvSpPr>
        <p:spPr>
          <a:xfrm>
            <a:off x="616226" y="1596887"/>
            <a:ext cx="10210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u="sng" dirty="0"/>
              <a:t>Key Learnings: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Effective communication to target market segment is needed for effective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More impulsive products at front of house can benefit profit, thus driving customers away from smaller, local businesses towards larger corporations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Increased customer loyalty increased through building meaningful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259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10243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5371" y="2262973"/>
            <a:ext cx="7881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spc="50" dirty="0">
                <a:solidFill>
                  <a:schemeClr val="tx2"/>
                </a:solidFill>
              </a:rPr>
              <a:t>Our solution will help your Pharmacy keep traditional methods and market effectively to capture more unique market share. </a:t>
            </a:r>
          </a:p>
        </p:txBody>
      </p:sp>
    </p:spTree>
    <p:extLst>
      <p:ext uri="{BB962C8B-B14F-4D97-AF65-F5344CB8AC3E}">
        <p14:creationId xmlns:p14="http://schemas.microsoft.com/office/powerpoint/2010/main" val="177968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E1C1CA-E558-4F00-A8BC-2EEA740D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68" y="1390973"/>
            <a:ext cx="6803756" cy="5102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7B4436-1323-424C-8F53-80BC24B301F8}"/>
              </a:ext>
            </a:extLst>
          </p:cNvPr>
          <p:cNvSpPr txBox="1"/>
          <p:nvPr/>
        </p:nvSpPr>
        <p:spPr>
          <a:xfrm>
            <a:off x="1387098" y="224725"/>
            <a:ext cx="8694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                              QUESTIONS?</a:t>
            </a:r>
          </a:p>
        </p:txBody>
      </p:sp>
    </p:spTree>
    <p:extLst>
      <p:ext uri="{BB962C8B-B14F-4D97-AF65-F5344CB8AC3E}">
        <p14:creationId xmlns:p14="http://schemas.microsoft.com/office/powerpoint/2010/main" val="426000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09645" y="183754"/>
            <a:ext cx="5497641" cy="6384473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Executive Summary:</a:t>
            </a:r>
          </a:p>
          <a:p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Traditional Pharmacy with retro aesthetic</a:t>
            </a:r>
          </a:p>
          <a:p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Kingston, ON in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“Focus on dispensing medications, using the most modern methods available, and establishing a relationship with clients to help promote their health”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5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Problem Identification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Analysis		Recommendations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74373" y="2989430"/>
            <a:ext cx="2759528" cy="832757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Primary Issues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58100" y="3012621"/>
            <a:ext cx="2759528" cy="832757"/>
          </a:xfrm>
          <a:prstGeom prst="roundRect">
            <a:avLst/>
          </a:prstGeom>
          <a:solidFill>
            <a:srgbClr val="B1985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Secondary Issues</a:t>
            </a:r>
          </a:p>
        </p:txBody>
      </p:sp>
    </p:spTree>
    <p:extLst>
      <p:ext uri="{BB962C8B-B14F-4D97-AF65-F5344CB8AC3E}">
        <p14:creationId xmlns:p14="http://schemas.microsoft.com/office/powerpoint/2010/main" val="125683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Problem Identification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Analysis		Recommendations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45130" y="661306"/>
            <a:ext cx="2759528" cy="832757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Primary Issues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09115" y="661306"/>
            <a:ext cx="2759528" cy="83275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Secondary Issues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09115" y="661306"/>
            <a:ext cx="2759528" cy="83275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379" y="2385642"/>
            <a:ext cx="503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Ineffective Marketing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16883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Problem Identification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Analysis		Recommendations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45130" y="661306"/>
            <a:ext cx="2759528" cy="832757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Primary Issues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09115" y="661306"/>
            <a:ext cx="2759528" cy="83275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Secondary Issues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45128" y="661305"/>
            <a:ext cx="2759528" cy="83275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6379" y="2385642"/>
            <a:ext cx="503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Ineffective Marketing Strategies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590" y="2385642"/>
            <a:ext cx="503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Profitability</a:t>
            </a:r>
          </a:p>
        </p:txBody>
      </p:sp>
    </p:spTree>
    <p:extLst>
      <p:ext uri="{BB962C8B-B14F-4D97-AF65-F5344CB8AC3E}">
        <p14:creationId xmlns:p14="http://schemas.microsoft.com/office/powerpoint/2010/main" val="13655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A8A8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Problem Identification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Analysis		Recommendations	Implementation		Q+A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45130" y="661306"/>
            <a:ext cx="2759528" cy="832757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Primary Issues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09115" y="661306"/>
            <a:ext cx="2759528" cy="83275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Secondary Issues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45128" y="661305"/>
            <a:ext cx="2759528" cy="83275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7609115" y="661305"/>
            <a:ext cx="2759528" cy="83275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1613806" y="2217365"/>
            <a:ext cx="8964385" cy="2824843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2"/>
                </a:solidFill>
              </a:rPr>
              <a:t>If these are not solved, the business will see significant troubles </a:t>
            </a:r>
          </a:p>
        </p:txBody>
      </p:sp>
    </p:spTree>
    <p:extLst>
      <p:ext uri="{BB962C8B-B14F-4D97-AF65-F5344CB8AC3E}">
        <p14:creationId xmlns:p14="http://schemas.microsoft.com/office/powerpoint/2010/main" val="130845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Analysis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Recommendations	Implementation		Q+A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85027617"/>
              </p:ext>
            </p:extLst>
          </p:nvPr>
        </p:nvGraphicFramePr>
        <p:xfrm>
          <a:off x="2265134" y="375558"/>
          <a:ext cx="7629071" cy="514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15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88472" y="6139542"/>
            <a:ext cx="12768943" cy="718458"/>
          </a:xfrm>
          <a:prstGeom prst="roundRect">
            <a:avLst/>
          </a:prstGeom>
          <a:solidFill>
            <a:srgbClr val="B1985D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Problem Identification     		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Analysis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	Recommendations	Implementation		Q+A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93549824"/>
              </p:ext>
            </p:extLst>
          </p:nvPr>
        </p:nvGraphicFramePr>
        <p:xfrm>
          <a:off x="-685800" y="1208314"/>
          <a:ext cx="6105976" cy="391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898072" y="2171700"/>
            <a:ext cx="2939142" cy="2954262"/>
          </a:xfrm>
          <a:prstGeom prst="ellipse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67672-7F24-4118-A4F3-C6B773261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82261"/>
              </p:ext>
            </p:extLst>
          </p:nvPr>
        </p:nvGraphicFramePr>
        <p:xfrm>
          <a:off x="1835424" y="728195"/>
          <a:ext cx="8521149" cy="4302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383">
                  <a:extLst>
                    <a:ext uri="{9D8B030D-6E8A-4147-A177-3AD203B41FA5}">
                      <a16:colId xmlns:a16="http://schemas.microsoft.com/office/drawing/2014/main" val="1126793429"/>
                    </a:ext>
                  </a:extLst>
                </a:gridCol>
                <a:gridCol w="2840383">
                  <a:extLst>
                    <a:ext uri="{9D8B030D-6E8A-4147-A177-3AD203B41FA5}">
                      <a16:colId xmlns:a16="http://schemas.microsoft.com/office/drawing/2014/main" val="4050578038"/>
                    </a:ext>
                  </a:extLst>
                </a:gridCol>
                <a:gridCol w="2840383">
                  <a:extLst>
                    <a:ext uri="{9D8B030D-6E8A-4147-A177-3AD203B41FA5}">
                      <a16:colId xmlns:a16="http://schemas.microsoft.com/office/drawing/2014/main" val="3400516125"/>
                    </a:ext>
                  </a:extLst>
                </a:gridCol>
              </a:tblGrid>
              <a:tr h="2064913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Strengths: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Customer Experience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Historic Location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Industry Knowledge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Competitive Pricing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Weaknesses: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Lack of Collaboration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Store Layout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dirty="0">
                          <a:solidFill>
                            <a:schemeClr val="tx1"/>
                          </a:solidFill>
                        </a:rPr>
                        <a:t>Brand Recognition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82047"/>
                  </a:ext>
                </a:extLst>
              </a:tr>
              <a:tr h="1186227">
                <a:tc>
                  <a:txBody>
                    <a:bodyPr/>
                    <a:lstStyle/>
                    <a:p>
                      <a:r>
                        <a:rPr lang="en-CA" sz="1400" dirty="0">
                          <a:solidFill>
                            <a:schemeClr val="tx1"/>
                          </a:solidFill>
                        </a:rPr>
                        <a:t>Implications: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Personal connections = loyalty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More customer foot traffic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 Efficient practices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Higher profit margins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Decreased sales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Surface level connections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Ineffective marketing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613955"/>
                  </a:ext>
                </a:extLst>
              </a:tr>
              <a:tr h="1051842">
                <a:tc>
                  <a:txBody>
                    <a:bodyPr/>
                    <a:lstStyle/>
                    <a:p>
                      <a:r>
                        <a:rPr lang="en-CA" sz="1400" dirty="0">
                          <a:solidFill>
                            <a:schemeClr val="tx1"/>
                          </a:solidFill>
                        </a:rPr>
                        <a:t>Strategy: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Great customer service with specialized products and place branding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Change marketing campaign via positioning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</a:rPr>
                        <a:t>Utilize store layout resourcefully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94844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036EA3-ECA8-4F91-8418-88A6A60DD8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424" y="860156"/>
            <a:ext cx="2863484" cy="18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5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619</Words>
  <Application>Microsoft Office PowerPoint</Application>
  <PresentationFormat>Widescreen</PresentationFormat>
  <Paragraphs>199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Gage Bergez</dc:creator>
  <cp:lastModifiedBy>lexi vagar</cp:lastModifiedBy>
  <cp:revision>17</cp:revision>
  <dcterms:created xsi:type="dcterms:W3CDTF">2017-10-22T13:41:22Z</dcterms:created>
  <dcterms:modified xsi:type="dcterms:W3CDTF">2018-10-03T19:56:12Z</dcterms:modified>
</cp:coreProperties>
</file>